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5" r:id="rId10"/>
    <p:sldId id="271" r:id="rId11"/>
    <p:sldId id="264" r:id="rId12"/>
    <p:sldId id="269" r:id="rId13"/>
    <p:sldId id="268" r:id="rId14"/>
    <p:sldId id="266" r:id="rId15"/>
    <p:sldId id="267" r:id="rId16"/>
    <p:sldId id="270" r:id="rId17"/>
    <p:sldId id="272" r:id="rId18"/>
    <p:sldId id="273" r:id="rId19"/>
    <p:sldId id="275" r:id="rId20"/>
    <p:sldId id="274" r:id="rId2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30"/>
    <p:restoredTop sz="94585"/>
  </p:normalViewPr>
  <p:slideViewPr>
    <p:cSldViewPr snapToGrid="0" snapToObjects="1">
      <p:cViewPr varScale="1">
        <p:scale>
          <a:sx n="117" d="100"/>
          <a:sy n="117" d="100"/>
        </p:scale>
        <p:origin x="4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BDB3DC-7A52-744A-B8BD-E4D1692F9BE5}" type="datetimeFigureOut">
              <a:rPr lang="es-ES" smtClean="0"/>
              <a:t>27/1/23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72CE0A-0FD3-1A4F-8F62-7F25FA268C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396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2CE0A-0FD3-1A4F-8F62-7F25FA268CD8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3622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482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72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211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692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13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294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047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9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1/27/23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3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473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467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14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0D4E46AA-1EC0-4433-9956-E798E94A6FB7}" type="datetimeFigureOut">
              <a:rPr lang="en-US" smtClean="0"/>
              <a:pPr/>
              <a:t>1/27/23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836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ivasciudad.es/noticias/transporte-y-movilidad/2022/11/24/el-nuevo-carril-bici-incrementa-la-seguridad-y-proteccion-de-las-personas-usuarias/862600194132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 descr="Estallido abstracto de azul y rosa">
            <a:extLst>
              <a:ext uri="{FF2B5EF4-FFF2-40B4-BE49-F238E27FC236}">
                <a16:creationId xmlns:a16="http://schemas.microsoft.com/office/drawing/2014/main" id="{A22E0FAC-25B8-A9D0-4725-B856CD4F74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406" y="0"/>
            <a:ext cx="12191979" cy="6857989"/>
          </a:xfrm>
          <a:prstGeom prst="rect">
            <a:avLst/>
          </a:prstGeom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9BD78BA5-2579-4D62-B68F-2289D39BF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318AF9D-E590-109C-1B44-33B4D3148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8383" y="4923579"/>
            <a:ext cx="4956847" cy="1387957"/>
          </a:xfrm>
        </p:spPr>
        <p:txBody>
          <a:bodyPr anchor="t"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ANÁLISIS DE </a:t>
            </a:r>
          </a:p>
          <a:p>
            <a:r>
              <a:rPr lang="es-ES" dirty="0">
                <a:solidFill>
                  <a:srgbClr val="FFFFFF"/>
                </a:solidFill>
              </a:rPr>
              <a:t>POLÍTICAS PÚBLICAS</a:t>
            </a:r>
          </a:p>
          <a:p>
            <a:r>
              <a:rPr lang="es-ES" dirty="0">
                <a:solidFill>
                  <a:srgbClr val="FFFFFF"/>
                </a:solidFill>
              </a:rPr>
              <a:t>APLICANDO DATA SCIENCE</a:t>
            </a:r>
          </a:p>
        </p:txBody>
      </p:sp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75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3180771F-E785-66FC-99A6-7287C294D817}"/>
              </a:ext>
            </a:extLst>
          </p:cNvPr>
          <p:cNvSpPr txBox="1"/>
          <p:nvPr/>
        </p:nvSpPr>
        <p:spPr>
          <a:xfrm>
            <a:off x="7705166" y="389965"/>
            <a:ext cx="40062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The</a:t>
            </a:r>
            <a:r>
              <a:rPr lang="es-ES" dirty="0"/>
              <a:t> Bridge | Digital </a:t>
            </a:r>
            <a:r>
              <a:rPr lang="es-ES" dirty="0" err="1"/>
              <a:t>Talent</a:t>
            </a:r>
            <a:r>
              <a:rPr lang="es-ES" dirty="0"/>
              <a:t> Accelerator</a:t>
            </a:r>
          </a:p>
          <a:p>
            <a:r>
              <a:rPr lang="es-ES" dirty="0"/>
              <a:t>Data </a:t>
            </a:r>
            <a:r>
              <a:rPr lang="es-ES" dirty="0" err="1"/>
              <a:t>Science</a:t>
            </a:r>
            <a:r>
              <a:rPr lang="es-ES" dirty="0"/>
              <a:t> </a:t>
            </a:r>
            <a:r>
              <a:rPr lang="es-ES" dirty="0" err="1"/>
              <a:t>Bootcamp</a:t>
            </a:r>
            <a:endParaRPr lang="es-ES" dirty="0"/>
          </a:p>
          <a:p>
            <a:r>
              <a:rPr lang="es-ES" dirty="0"/>
              <a:t>Israel Hervías Higueras</a:t>
            </a:r>
          </a:p>
          <a:p>
            <a:endParaRPr lang="es-E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339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magen de la pantalla de una carretera&#10;&#10;Descripción generada automáticamente">
            <a:extLst>
              <a:ext uri="{FF2B5EF4-FFF2-40B4-BE49-F238E27FC236}">
                <a16:creationId xmlns:a16="http://schemas.microsoft.com/office/drawing/2014/main" id="{E5B5FDC7-08BC-BB5A-CB8A-BE7F243E8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667"/>
          <a:stretch/>
        </p:blipFill>
        <p:spPr>
          <a:xfrm>
            <a:off x="408214" y="229620"/>
            <a:ext cx="11375571" cy="639875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E9D00D9-C4F5-471E-BE2C-126CB112A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75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515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Vista superior de cubos conectados con líneas negras">
            <a:extLst>
              <a:ext uri="{FF2B5EF4-FFF2-40B4-BE49-F238E27FC236}">
                <a16:creationId xmlns:a16="http://schemas.microsoft.com/office/drawing/2014/main" id="{E0878F3B-0902-BDEF-B9D7-BEA3BA0F4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32" b="10268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F66B7C-69F6-439C-A508-14C94AF6B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61948" y="0"/>
            <a:ext cx="7230052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3E669E2-BEB8-7D0B-E4F7-3A1EB541C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729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Agrupación de los datos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222043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618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las de heno">
            <a:extLst>
              <a:ext uri="{FF2B5EF4-FFF2-40B4-BE49-F238E27FC236}">
                <a16:creationId xmlns:a16="http://schemas.microsoft.com/office/drawing/2014/main" id="{BDE234FB-3DCA-17A3-D696-3518E9E671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1" y="11"/>
            <a:ext cx="12191979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E9D00D9-C4F5-471E-BE2C-126CB112A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CD350E-164C-5FD2-FC24-6559B4FC1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Analizamos</a:t>
            </a:r>
            <a:r>
              <a:rPr lang="en-US" dirty="0">
                <a:solidFill>
                  <a:srgbClr val="FFFFFF"/>
                </a:solidFill>
              </a:rPr>
              <a:t> con un </a:t>
            </a:r>
            <a:r>
              <a:rPr lang="en-US" dirty="0" err="1">
                <a:solidFill>
                  <a:srgbClr val="FFFFFF"/>
                </a:solidFill>
              </a:rPr>
              <a:t>KMeans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sí</a:t>
            </a:r>
            <a:r>
              <a:rPr lang="en-US" dirty="0">
                <a:solidFill>
                  <a:srgbClr val="FFFFFF"/>
                </a:solidFill>
              </a:rPr>
              <a:t> hay </a:t>
            </a:r>
            <a:r>
              <a:rPr lang="en-US" dirty="0" err="1">
                <a:solidFill>
                  <a:srgbClr val="FFFFFF"/>
                </a:solidFill>
              </a:rPr>
              <a:t>imágenes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erróneas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(division </a:t>
            </a:r>
            <a:r>
              <a:rPr lang="en-US" dirty="0" err="1">
                <a:solidFill>
                  <a:srgbClr val="FFFFFF"/>
                </a:solidFill>
              </a:rPr>
              <a:t>en</a:t>
            </a:r>
            <a:r>
              <a:rPr lang="en-US" dirty="0">
                <a:solidFill>
                  <a:srgbClr val="FFFFFF"/>
                </a:solidFill>
              </a:rPr>
              <a:t> dos clusters)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75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902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6B869D4-1EEF-4B5F-AD70-79AACBAEE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8D44153-8B43-4C18-C311-43E432205D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79" r="-1" b="-1"/>
          <a:stretch/>
        </p:blipFill>
        <p:spPr>
          <a:xfrm>
            <a:off x="-2" y="10"/>
            <a:ext cx="7995504" cy="685799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083263F-0ADC-AF52-64A8-75DE86184D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097" r="3" b="34157"/>
          <a:stretch/>
        </p:blipFill>
        <p:spPr>
          <a:xfrm>
            <a:off x="8188032" y="10"/>
            <a:ext cx="4003968" cy="222874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D187191-996F-AA02-8C52-4FDAB9E279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256" r="3" b="31214"/>
          <a:stretch/>
        </p:blipFill>
        <p:spPr>
          <a:xfrm>
            <a:off x="8188029" y="2400472"/>
            <a:ext cx="4003969" cy="205704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52D9229-FED7-E454-55C4-FFEB0A1710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574" r="3" b="8679"/>
          <a:stretch/>
        </p:blipFill>
        <p:spPr>
          <a:xfrm>
            <a:off x="8188029" y="4629229"/>
            <a:ext cx="4003969" cy="222877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7E97E78-8EB6-3DF0-854A-8ACADF247B36}"/>
              </a:ext>
            </a:extLst>
          </p:cNvPr>
          <p:cNvSpPr txBox="1"/>
          <p:nvPr/>
        </p:nvSpPr>
        <p:spPr>
          <a:xfrm>
            <a:off x="2925180" y="6306671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¿Dónde está mi oso?</a:t>
            </a:r>
          </a:p>
        </p:txBody>
      </p:sp>
    </p:spTree>
    <p:extLst>
      <p:ext uri="{BB962C8B-B14F-4D97-AF65-F5344CB8AC3E}">
        <p14:creationId xmlns:p14="http://schemas.microsoft.com/office/powerpoint/2010/main" val="497081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59353C-2747-A217-C7A0-B3EE3430B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Dataframe agrupado de los OBJETOS</a:t>
            </a:r>
          </a:p>
        </p:txBody>
      </p:sp>
      <p:pic>
        <p:nvPicPr>
          <p:cNvPr id="13" name="Marcador de contenido 12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A7ECCE36-5137-CC70-D1DA-A8A314FAE1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1569" y="2852738"/>
            <a:ext cx="7688862" cy="3089275"/>
          </a:xfrm>
        </p:spPr>
      </p:pic>
    </p:spTree>
    <p:extLst>
      <p:ext uri="{BB962C8B-B14F-4D97-AF65-F5344CB8AC3E}">
        <p14:creationId xmlns:p14="http://schemas.microsoft.com/office/powerpoint/2010/main" val="481323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C8115-5E3A-73AA-D707-8F5E7EA74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3038" y="1371600"/>
            <a:ext cx="3924562" cy="13144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sz="2800" dirty="0"/>
              <a:t>Análisis de objetos presentes en nuestra base de datos</a:t>
            </a:r>
          </a:p>
        </p:txBody>
      </p:sp>
      <p:pic>
        <p:nvPicPr>
          <p:cNvPr id="5" name="Marcador de contenido 4" descr="Gráfico, Histograma&#10;&#10;Descripción generada automáticamente">
            <a:extLst>
              <a:ext uri="{FF2B5EF4-FFF2-40B4-BE49-F238E27FC236}">
                <a16:creationId xmlns:a16="http://schemas.microsoft.com/office/drawing/2014/main" id="{1C967A63-B8B9-B363-1D35-BCE2EA2FE3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287"/>
          <a:stretch/>
        </p:blipFill>
        <p:spPr>
          <a:xfrm>
            <a:off x="20" y="10"/>
            <a:ext cx="6831086" cy="685799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37121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C30EF9A-B56D-8345-C79D-A19D7EFB8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3037" y="2853369"/>
            <a:ext cx="3924562" cy="3088460"/>
          </a:xfrm>
        </p:spPr>
        <p:txBody>
          <a:bodyPr>
            <a:normAutofit/>
          </a:bodyPr>
          <a:lstStyle/>
          <a:p>
            <a:r>
              <a:rPr lang="en-US" dirty="0"/>
              <a:t>2 – </a:t>
            </a:r>
            <a:r>
              <a:rPr lang="en-US" dirty="0" err="1"/>
              <a:t>Coches</a:t>
            </a:r>
            <a:endParaRPr lang="en-US" dirty="0"/>
          </a:p>
          <a:p>
            <a:r>
              <a:rPr lang="en-US" dirty="0"/>
              <a:t>0 – Personas</a:t>
            </a:r>
          </a:p>
          <a:p>
            <a:r>
              <a:rPr lang="en-US" dirty="0"/>
              <a:t>9 – </a:t>
            </a:r>
            <a:r>
              <a:rPr lang="en-US" dirty="0" err="1"/>
              <a:t>Tráfico</a:t>
            </a:r>
            <a:endParaRPr lang="en-US" dirty="0"/>
          </a:p>
          <a:p>
            <a:r>
              <a:rPr lang="en-US" dirty="0"/>
              <a:t>1 – </a:t>
            </a:r>
            <a:r>
              <a:rPr lang="en-US" dirty="0" err="1"/>
              <a:t>Bicicletas</a:t>
            </a:r>
            <a:endParaRPr lang="en-US" dirty="0"/>
          </a:p>
          <a:p>
            <a:r>
              <a:rPr lang="en-US" dirty="0"/>
              <a:t>7 -  </a:t>
            </a:r>
            <a:r>
              <a:rPr lang="en-US" dirty="0" err="1"/>
              <a:t>Camiones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220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E631F80-EB7D-6382-679F-F881D8D05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600"/>
            <a:ext cx="6806609" cy="26968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¿Mejora realmente la movilidad en las</a:t>
            </a:r>
            <a:br>
              <a:rPr lang="en-US"/>
            </a:br>
            <a:r>
              <a:rPr lang="en-US"/>
              <a:t>ciudades y en los cascos urbanos?</a:t>
            </a:r>
          </a:p>
        </p:txBody>
      </p:sp>
      <p:cxnSp>
        <p:nvCxnSpPr>
          <p:cNvPr id="35" name="Straight Connector 11">
            <a:extLst>
              <a:ext uri="{FF2B5EF4-FFF2-40B4-BE49-F238E27FC236}">
                <a16:creationId xmlns:a16="http://schemas.microsoft.com/office/drawing/2014/main" id="{AA07ED31-6FA0-4967-A8DD-C5388BC174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596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A291ED-0ED8-D368-218A-3E5CD8616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188" y="1371600"/>
            <a:ext cx="3348318" cy="1734671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Evolución nivel </a:t>
            </a:r>
            <a:br>
              <a:rPr lang="es-ES" dirty="0"/>
            </a:br>
            <a:r>
              <a:rPr lang="es-ES" dirty="0"/>
              <a:t>de coches</a:t>
            </a:r>
            <a:br>
              <a:rPr lang="es-ES" dirty="0"/>
            </a:br>
            <a:r>
              <a:rPr lang="es-ES" dirty="0"/>
              <a:t>en la ciudad</a:t>
            </a:r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69600151-7154-F98A-592D-43BB05CC9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5395" y="1371600"/>
            <a:ext cx="5354593" cy="3946189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BE49580-8D59-A7B2-98E8-26C2BAE98554}"/>
              </a:ext>
            </a:extLst>
          </p:cNvPr>
          <p:cNvSpPr txBox="1"/>
          <p:nvPr/>
        </p:nvSpPr>
        <p:spPr>
          <a:xfrm>
            <a:off x="8523452" y="5486400"/>
            <a:ext cx="120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/>
              <a:t>2017</a:t>
            </a:r>
          </a:p>
          <a:p>
            <a:pPr algn="ctr"/>
            <a:r>
              <a:rPr lang="es-ES" dirty="0"/>
              <a:t>Carril Bici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FE36ED1-E502-53D4-2F66-1D1DD2149C8C}"/>
              </a:ext>
            </a:extLst>
          </p:cNvPr>
          <p:cNvSpPr txBox="1"/>
          <p:nvPr/>
        </p:nvSpPr>
        <p:spPr>
          <a:xfrm>
            <a:off x="901103" y="3751730"/>
            <a:ext cx="47179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No apreciamos una reducción sino </a:t>
            </a:r>
          </a:p>
          <a:p>
            <a:r>
              <a:rPr lang="es-ES" dirty="0"/>
              <a:t>más bien incluso un aumento del tráfico</a:t>
            </a:r>
          </a:p>
          <a:p>
            <a:r>
              <a:rPr lang="es-ES" dirty="0"/>
              <a:t>rodado en la ciudad desde la implementación</a:t>
            </a:r>
          </a:p>
          <a:p>
            <a:r>
              <a:rPr lang="es-ES" dirty="0"/>
              <a:t>del carril bici segregado.</a:t>
            </a:r>
          </a:p>
        </p:txBody>
      </p:sp>
    </p:spTree>
    <p:extLst>
      <p:ext uri="{BB962C8B-B14F-4D97-AF65-F5344CB8AC3E}">
        <p14:creationId xmlns:p14="http://schemas.microsoft.com/office/powerpoint/2010/main" val="3116633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FC0B8F9-08B4-ABA4-7D32-C921E8DD4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3038" y="1371600"/>
            <a:ext cx="3924562" cy="1314443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ES" sz="2800" dirty="0"/>
              <a:t>Evolución nivel </a:t>
            </a:r>
            <a:br>
              <a:rPr lang="es-ES" sz="2800" dirty="0"/>
            </a:br>
            <a:r>
              <a:rPr lang="es-ES" sz="2800" dirty="0"/>
              <a:t>de bicicletas</a:t>
            </a:r>
            <a:br>
              <a:rPr lang="es-ES" sz="2800" dirty="0"/>
            </a:br>
            <a:r>
              <a:rPr lang="es-ES" sz="2800" dirty="0"/>
              <a:t>en la ciudad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D5E2E5-3B32-3E29-15A7-6F7ED4E73A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05" r="25678"/>
          <a:stretch/>
        </p:blipFill>
        <p:spPr>
          <a:xfrm>
            <a:off x="20" y="10"/>
            <a:ext cx="6512527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37121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Marcador de contenido 5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472EF13C-B97A-A1B3-D7BF-FCCF2139A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53300" y="2893060"/>
            <a:ext cx="3924300" cy="3008630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423742C-FC25-F2BA-BF3C-8A1E2B4B7FB5}"/>
              </a:ext>
            </a:extLst>
          </p:cNvPr>
          <p:cNvSpPr txBox="1"/>
          <p:nvPr/>
        </p:nvSpPr>
        <p:spPr>
          <a:xfrm>
            <a:off x="7038093" y="6108707"/>
            <a:ext cx="455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-Importante cambio de tendencia en su uso</a:t>
            </a:r>
          </a:p>
        </p:txBody>
      </p:sp>
    </p:spTree>
    <p:extLst>
      <p:ext uri="{BB962C8B-B14F-4D97-AF65-F5344CB8AC3E}">
        <p14:creationId xmlns:p14="http://schemas.microsoft.com/office/powerpoint/2010/main" val="2608810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15ACB7-CF07-DD07-C413-F776A2D0D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914399"/>
            <a:ext cx="3543300" cy="4578624"/>
          </a:xfrm>
        </p:spPr>
        <p:txBody>
          <a:bodyPr anchor="b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s-ES" sz="3400" dirty="0"/>
              <a:t>CONCLUSIÓN</a:t>
            </a:r>
            <a:br>
              <a:rPr lang="es-ES" sz="3400" dirty="0"/>
            </a:br>
            <a:br>
              <a:rPr lang="es-ES" sz="3400" dirty="0"/>
            </a:br>
            <a:r>
              <a:rPr lang="es-ES" sz="3400" dirty="0"/>
              <a:t>¿Realmente ha supuesto la implementación del carril  una mejora en la movilidad de las ciudades?</a:t>
            </a:r>
            <a:br>
              <a:rPr lang="es-ES" sz="3400" dirty="0"/>
            </a:br>
            <a:endParaRPr lang="es-ES" sz="3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09265E-E0D7-493B-97CE-2263D50C3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583125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43A5F0-0DA3-B52A-29F5-65331550C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900" y="960120"/>
            <a:ext cx="5524499" cy="4831080"/>
          </a:xfrm>
        </p:spPr>
        <p:txBody>
          <a:bodyPr anchor="t">
            <a:normAutofit lnSpcReduction="10000"/>
          </a:bodyPr>
          <a:lstStyle/>
          <a:p>
            <a:r>
              <a:rPr lang="es-ES" dirty="0"/>
              <a:t>No apreciamos una reducción de tráfico rodado, todo lo contrario.</a:t>
            </a:r>
          </a:p>
          <a:p>
            <a:r>
              <a:rPr lang="es-ES" dirty="0"/>
              <a:t>Si supone un incremento de número de ciclistas.</a:t>
            </a:r>
          </a:p>
          <a:p>
            <a:r>
              <a:rPr lang="es-ES" dirty="0"/>
              <a:t>Otros factores como tipología física de la ciudad cobran gran importancia para un estudio detallado de esta política de transportes.</a:t>
            </a:r>
          </a:p>
          <a:p>
            <a:r>
              <a:rPr lang="es-ES" dirty="0"/>
              <a:t>Factores como perfil del ciudadano, lugar de trabajo, área urbana o el análisis del transporte público sería necesario estudiar previa a la implementación.</a:t>
            </a:r>
          </a:p>
        </p:txBody>
      </p:sp>
    </p:spTree>
    <p:extLst>
      <p:ext uri="{BB962C8B-B14F-4D97-AF65-F5344CB8AC3E}">
        <p14:creationId xmlns:p14="http://schemas.microsoft.com/office/powerpoint/2010/main" val="2628716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771603-9E4E-4AD8-4474-0C5145D76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CARRIL BICI SEGREGADO</a:t>
            </a:r>
          </a:p>
        </p:txBody>
      </p:sp>
      <p:pic>
        <p:nvPicPr>
          <p:cNvPr id="4" name="Marcador de contenido 3" descr="Tren de pasajeros pasando por una carretera&#10;&#10;Descripción generada automáticamente">
            <a:extLst>
              <a:ext uri="{FF2B5EF4-FFF2-40B4-BE49-F238E27FC236}">
                <a16:creationId xmlns:a16="http://schemas.microsoft.com/office/drawing/2014/main" id="{9F32FA1B-1CD9-5E20-F669-6DFA2CE1D1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84610" y="2905746"/>
            <a:ext cx="5018188" cy="308927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3D676E3-C362-821F-AD42-D665B3D94925}"/>
              </a:ext>
            </a:extLst>
          </p:cNvPr>
          <p:cNvSpPr txBox="1"/>
          <p:nvPr/>
        </p:nvSpPr>
        <p:spPr>
          <a:xfrm>
            <a:off x="6922541" y="2426563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hlinkClick r:id="rId4"/>
              </a:rPr>
              <a:t>Video</a:t>
            </a:r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EA5629D-B611-C9D9-2E5F-83B5CB6ADA94}"/>
              </a:ext>
            </a:extLst>
          </p:cNvPr>
          <p:cNvSpPr txBox="1"/>
          <p:nvPr/>
        </p:nvSpPr>
        <p:spPr>
          <a:xfrm>
            <a:off x="6802798" y="3015597"/>
            <a:ext cx="549701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0" i="0" u="none" strike="noStrike" dirty="0">
                <a:solidFill>
                  <a:srgbClr val="535353"/>
                </a:solidFill>
                <a:effectLst/>
                <a:latin typeface="Roboto" panose="02000000000000000000" pitchFamily="2" charset="0"/>
              </a:rPr>
              <a:t>El Ayuntamiento de Rivas ha hecho una apuesta</a:t>
            </a:r>
          </a:p>
          <a:p>
            <a:r>
              <a:rPr lang="es-ES" b="0" i="0" u="none" strike="noStrike" dirty="0">
                <a:solidFill>
                  <a:srgbClr val="535353"/>
                </a:solidFill>
                <a:effectLst/>
                <a:latin typeface="Roboto" panose="02000000000000000000" pitchFamily="2" charset="0"/>
              </a:rPr>
              <a:t>por promover una alternativa al sostenible  a los</a:t>
            </a:r>
          </a:p>
          <a:p>
            <a:r>
              <a:rPr lang="es-ES" dirty="0">
                <a:solidFill>
                  <a:srgbClr val="535353"/>
                </a:solidFill>
                <a:latin typeface="Roboto" panose="02000000000000000000" pitchFamily="2" charset="0"/>
              </a:rPr>
              <a:t>v</a:t>
            </a:r>
            <a:r>
              <a:rPr lang="es-ES" b="0" i="0" u="none" strike="noStrike" dirty="0">
                <a:solidFill>
                  <a:srgbClr val="535353"/>
                </a:solidFill>
                <a:effectLst/>
                <a:latin typeface="Roboto" panose="02000000000000000000" pitchFamily="2" charset="0"/>
              </a:rPr>
              <a:t>ehículos de combustión con la construcción de 21</a:t>
            </a:r>
          </a:p>
          <a:p>
            <a:r>
              <a:rPr lang="es-ES" b="0" i="0" u="none" strike="noStrike" dirty="0">
                <a:solidFill>
                  <a:srgbClr val="535353"/>
                </a:solidFill>
                <a:effectLst/>
                <a:latin typeface="Roboto" panose="02000000000000000000" pitchFamily="2" charset="0"/>
              </a:rPr>
              <a:t>kilómetros de carril bici segregado en las </a:t>
            </a:r>
          </a:p>
          <a:p>
            <a:r>
              <a:rPr lang="es-ES" b="0" i="0" u="none" strike="noStrike" dirty="0">
                <a:solidFill>
                  <a:srgbClr val="535353"/>
                </a:solidFill>
                <a:effectLst/>
                <a:latin typeface="Roboto" panose="02000000000000000000" pitchFamily="2" charset="0"/>
              </a:rPr>
              <a:t>principales calles de </a:t>
            </a:r>
            <a:r>
              <a:rPr lang="es-ES" dirty="0">
                <a:solidFill>
                  <a:srgbClr val="535353"/>
                </a:solidFill>
                <a:latin typeface="Roboto" panose="02000000000000000000" pitchFamily="2" charset="0"/>
              </a:rPr>
              <a:t>la ciudad</a:t>
            </a:r>
            <a:r>
              <a:rPr lang="es-ES" b="0" i="0" u="none" strike="noStrike" dirty="0">
                <a:solidFill>
                  <a:srgbClr val="535353"/>
                </a:solidFill>
                <a:effectLst/>
                <a:latin typeface="Roboto" panose="02000000000000000000" pitchFamily="2" charset="0"/>
              </a:rPr>
              <a:t>.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9E3158A-078C-B64C-DDEA-86D501284844}"/>
              </a:ext>
            </a:extLst>
          </p:cNvPr>
          <p:cNvSpPr txBox="1"/>
          <p:nvPr/>
        </p:nvSpPr>
        <p:spPr>
          <a:xfrm>
            <a:off x="6802798" y="4822479"/>
            <a:ext cx="49696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0" i="0" u="none" strike="noStrike" dirty="0">
                <a:solidFill>
                  <a:srgbClr val="535353"/>
                </a:solidFill>
                <a:effectLst/>
                <a:latin typeface="Roboto" panose="02000000000000000000" pitchFamily="2" charset="0"/>
              </a:rPr>
              <a:t>Aprovecha según las autoridades las</a:t>
            </a:r>
          </a:p>
          <a:p>
            <a:r>
              <a:rPr lang="es-ES" b="0" i="0" u="none" strike="noStrike" dirty="0">
                <a:solidFill>
                  <a:srgbClr val="535353"/>
                </a:solidFill>
                <a:effectLst/>
                <a:latin typeface="Roboto" panose="02000000000000000000" pitchFamily="2" charset="0"/>
              </a:rPr>
              <a:t>recomendaciones de los últimos estudios para</a:t>
            </a:r>
          </a:p>
          <a:p>
            <a:r>
              <a:rPr lang="es-ES" b="0" i="0" u="none" strike="noStrike" dirty="0">
                <a:solidFill>
                  <a:srgbClr val="535353"/>
                </a:solidFill>
                <a:effectLst/>
                <a:latin typeface="Roboto" panose="02000000000000000000" pitchFamily="2" charset="0"/>
              </a:rPr>
              <a:t>mejorar la movilidad en las ciudades y en los</a:t>
            </a:r>
          </a:p>
          <a:p>
            <a:r>
              <a:rPr lang="es-ES" b="0" i="0" u="none" strike="noStrike" dirty="0">
                <a:solidFill>
                  <a:srgbClr val="535353"/>
                </a:solidFill>
                <a:effectLst/>
                <a:latin typeface="Roboto" panose="02000000000000000000" pitchFamily="2" charset="0"/>
              </a:rPr>
              <a:t>cascos urbanos.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71070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AA9B18-A167-A6B7-E0B2-91942F4C0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845" y="1306957"/>
            <a:ext cx="3943762" cy="30884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dirty="0">
              <a:latin typeface="Helvetica Neue" panose="02000503000000020004" pitchFamily="2" charset="0"/>
            </a:endParaRPr>
          </a:p>
          <a:p>
            <a:r>
              <a:rPr lang="es-ES" b="0" i="0" u="none" strike="noStrike" dirty="0">
                <a:effectLst/>
                <a:latin typeface="Helvetica Neue" panose="02000503000000020004" pitchFamily="2" charset="0"/>
              </a:rPr>
              <a:t>“Los hechos son tozudos, pero las estadísticas son más flexibles.” – Mark Twain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4A7CCEB-AB04-DE02-C938-B7B942F079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96" r="7215" b="-1"/>
          <a:stretch/>
        </p:blipFill>
        <p:spPr>
          <a:xfrm>
            <a:off x="5679452" y="10"/>
            <a:ext cx="6512547" cy="685799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0102A18-4139-556E-D7DD-CF8A43B5FA65}"/>
              </a:ext>
            </a:extLst>
          </p:cNvPr>
          <p:cNvSpPr txBox="1"/>
          <p:nvPr/>
        </p:nvSpPr>
        <p:spPr>
          <a:xfrm>
            <a:off x="1734670" y="3563471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Gracias Equipo ;)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8690984-9FC9-8923-F19D-48C00A4A5858}"/>
              </a:ext>
            </a:extLst>
          </p:cNvPr>
          <p:cNvSpPr txBox="1"/>
          <p:nvPr/>
        </p:nvSpPr>
        <p:spPr>
          <a:xfrm>
            <a:off x="174812" y="4595932"/>
            <a:ext cx="51700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b="0" i="0" u="none" strike="noStrike" dirty="0">
                <a:solidFill>
                  <a:srgbClr val="444444"/>
                </a:solidFill>
                <a:effectLst/>
                <a:latin typeface="verdana" panose="020B0604030504040204" pitchFamily="34" charset="0"/>
              </a:rPr>
              <a:t>La educación consiste principalmente en lo que hemos </a:t>
            </a:r>
          </a:p>
          <a:p>
            <a:pPr algn="ctr"/>
            <a:r>
              <a:rPr lang="es-ES" sz="1400" b="0" i="0" u="none" strike="noStrike" dirty="0">
                <a:solidFill>
                  <a:srgbClr val="444444"/>
                </a:solidFill>
                <a:effectLst/>
                <a:latin typeface="verdana" panose="020B0604030504040204" pitchFamily="34" charset="0"/>
              </a:rPr>
              <a:t>desaprendido. Mark Twain.</a:t>
            </a:r>
          </a:p>
          <a:p>
            <a:pPr algn="ctr"/>
            <a:endParaRPr lang="es-ES" sz="1400" b="0" i="0" u="none" strike="noStrike" dirty="0">
              <a:solidFill>
                <a:srgbClr val="444444"/>
              </a:solidFill>
              <a:effectLst/>
              <a:latin typeface="verdana" panose="020B0604030504040204" pitchFamily="34" charset="0"/>
            </a:endParaRPr>
          </a:p>
          <a:p>
            <a:pPr algn="ctr"/>
            <a:r>
              <a:rPr lang="es-ES" sz="1400" dirty="0">
                <a:solidFill>
                  <a:srgbClr val="444444"/>
                </a:solidFill>
                <a:latin typeface="verdana" panose="020B0604030504040204" pitchFamily="34" charset="0"/>
              </a:rPr>
              <a:t>¿Qué hemos desaprendido con </a:t>
            </a:r>
            <a:r>
              <a:rPr lang="es-ES" sz="1400" dirty="0" err="1">
                <a:solidFill>
                  <a:srgbClr val="444444"/>
                </a:solidFill>
                <a:latin typeface="verdana" panose="020B0604030504040204" pitchFamily="34" charset="0"/>
              </a:rPr>
              <a:t>Gus&amp;Gustavs</a:t>
            </a:r>
            <a:r>
              <a:rPr lang="es-ES" sz="1400" dirty="0">
                <a:solidFill>
                  <a:srgbClr val="444444"/>
                </a:solidFill>
                <a:latin typeface="verdana" panose="020B0604030504040204" pitchFamily="34" charset="0"/>
              </a:rPr>
              <a:t>?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065818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Una carretera con coches&#10;&#10;Descripción generada automáticamente">
            <a:extLst>
              <a:ext uri="{FF2B5EF4-FFF2-40B4-BE49-F238E27FC236}">
                <a16:creationId xmlns:a16="http://schemas.microsoft.com/office/drawing/2014/main" id="{5AA47648-C506-F9E3-5A00-C91035BAD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73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E9D00D9-C4F5-471E-BE2C-126CB112A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0BBD0B-D03B-7501-47D6-E6052F22E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91" y="597481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u="none" strike="noStrike" dirty="0">
                <a:solidFill>
                  <a:srgbClr val="FFFFFF"/>
                </a:solidFill>
                <a:effectLst/>
              </a:rPr>
              <a:t>¿</a:t>
            </a:r>
            <a:r>
              <a:rPr lang="en-US" b="0" i="0" u="none" strike="noStrike" dirty="0" err="1">
                <a:solidFill>
                  <a:srgbClr val="FFFFFF"/>
                </a:solidFill>
                <a:effectLst/>
              </a:rPr>
              <a:t>Mejora</a:t>
            </a:r>
            <a:r>
              <a:rPr lang="en-US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FFFFFF"/>
                </a:solidFill>
                <a:effectLst/>
              </a:rPr>
              <a:t>realmente</a:t>
            </a:r>
            <a:r>
              <a:rPr lang="en-US" b="0" i="0" u="none" strike="noStrike" dirty="0">
                <a:solidFill>
                  <a:srgbClr val="FFFFFF"/>
                </a:solidFill>
                <a:effectLst/>
              </a:rPr>
              <a:t> la </a:t>
            </a:r>
            <a:r>
              <a:rPr lang="en-US" b="0" i="0" u="none" strike="noStrike" dirty="0" err="1">
                <a:solidFill>
                  <a:srgbClr val="FFFFFF"/>
                </a:solidFill>
                <a:effectLst/>
              </a:rPr>
              <a:t>movilidad</a:t>
            </a:r>
            <a:r>
              <a:rPr lang="en-US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FFFFFF"/>
                </a:solidFill>
                <a:effectLst/>
              </a:rPr>
              <a:t>en</a:t>
            </a:r>
            <a:r>
              <a:rPr lang="en-US" b="0" i="0" u="none" strike="noStrike" dirty="0">
                <a:solidFill>
                  <a:srgbClr val="FFFFFF"/>
                </a:solidFill>
                <a:effectLst/>
              </a:rPr>
              <a:t> las</a:t>
            </a:r>
            <a:br>
              <a:rPr lang="en-US" b="0" i="0" u="none" strike="noStrike" dirty="0">
                <a:solidFill>
                  <a:srgbClr val="FFFFFF"/>
                </a:solidFill>
                <a:effectLst/>
              </a:rPr>
            </a:br>
            <a:r>
              <a:rPr lang="en-US" b="0" i="0" u="none" strike="noStrike" dirty="0" err="1">
                <a:solidFill>
                  <a:srgbClr val="FFFFFF"/>
                </a:solidFill>
                <a:effectLst/>
              </a:rPr>
              <a:t>ciudades</a:t>
            </a:r>
            <a:r>
              <a:rPr lang="en-US" b="0" i="0" u="none" strike="noStrike" dirty="0">
                <a:solidFill>
                  <a:srgbClr val="FFFFFF"/>
                </a:solidFill>
                <a:effectLst/>
              </a:rPr>
              <a:t> y </a:t>
            </a:r>
            <a:r>
              <a:rPr lang="en-US" b="0" i="0" u="none" strike="noStrike" dirty="0" err="1">
                <a:solidFill>
                  <a:srgbClr val="FFFFFF"/>
                </a:solidFill>
                <a:effectLst/>
              </a:rPr>
              <a:t>en</a:t>
            </a:r>
            <a:r>
              <a:rPr lang="en-US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FFFFFF"/>
                </a:solidFill>
                <a:effectLst/>
              </a:rPr>
              <a:t>los</a:t>
            </a:r>
            <a:r>
              <a:rPr lang="en-US" b="0" i="0" u="none" strike="noStrike" dirty="0">
                <a:solidFill>
                  <a:srgbClr val="FFFFFF"/>
                </a:solidFill>
                <a:effectLst/>
              </a:rPr>
              <a:t> cascos </a:t>
            </a:r>
            <a:r>
              <a:rPr lang="en-US" b="0" i="0" u="none" strike="noStrike" dirty="0" err="1">
                <a:solidFill>
                  <a:srgbClr val="FFFFFF"/>
                </a:solidFill>
                <a:effectLst/>
              </a:rPr>
              <a:t>urbanos</a:t>
            </a:r>
            <a:r>
              <a:rPr lang="en-US" b="0" i="0" u="none" strike="noStrike" dirty="0">
                <a:solidFill>
                  <a:srgbClr val="FFFFFF"/>
                </a:solidFill>
                <a:effectLst/>
              </a:rPr>
              <a:t>?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75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7859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8F7EF3-08DE-8AE1-7C19-1E40EA034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7121" y="1126493"/>
            <a:ext cx="3924562" cy="1314443"/>
          </a:xfrm>
        </p:spPr>
        <p:txBody>
          <a:bodyPr>
            <a:normAutofit/>
          </a:bodyPr>
          <a:lstStyle/>
          <a:p>
            <a:r>
              <a:rPr lang="es-ES" dirty="0"/>
              <a:t>Objetivo</a:t>
            </a:r>
          </a:p>
        </p:txBody>
      </p:sp>
      <p:pic>
        <p:nvPicPr>
          <p:cNvPr id="5" name="Picture 4" descr="Micro imagen borrosa de tráfico">
            <a:extLst>
              <a:ext uri="{FF2B5EF4-FFF2-40B4-BE49-F238E27FC236}">
                <a16:creationId xmlns:a16="http://schemas.microsoft.com/office/drawing/2014/main" id="{33E55B6B-1DB3-F717-C767-0A88A56B74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02" r="25310" b="-1"/>
          <a:stretch/>
        </p:blipFill>
        <p:spPr>
          <a:xfrm>
            <a:off x="20" y="10"/>
            <a:ext cx="6512527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37121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A13178-E01A-74FA-B0DD-B2F14A780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9992" y="2440936"/>
            <a:ext cx="3924562" cy="308846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s-ES" sz="1900" dirty="0"/>
              <a:t>Nuestro proyecto trata de analizar mediante datos la situación de las carreteras  antes de la implementación de estos carriles bici y un análisis posterior a la implementación para</a:t>
            </a:r>
            <a:r>
              <a:rPr lang="es-ES" sz="1900" u="sng" dirty="0"/>
              <a:t> conocer si es verdad qué ha mejorado la movilidad</a:t>
            </a:r>
            <a:r>
              <a:rPr lang="es-ES" sz="1900" dirty="0"/>
              <a:t> en la ciudad.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D627996-AFB6-BEFD-8F46-6D93D58B2401}"/>
              </a:ext>
            </a:extLst>
          </p:cNvPr>
          <p:cNvSpPr txBox="1"/>
          <p:nvPr/>
        </p:nvSpPr>
        <p:spPr>
          <a:xfrm>
            <a:off x="6814457" y="6237515"/>
            <a:ext cx="518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0" u="none" strike="noStrike" dirty="0">
                <a:solidFill>
                  <a:srgbClr val="4C5B65"/>
                </a:solidFill>
                <a:effectLst/>
                <a:latin typeface="Helvetica Neue" panose="02000503000000020004" pitchFamily="2" charset="0"/>
              </a:rPr>
              <a:t>“Lo que se mide, se controla” – </a:t>
            </a:r>
            <a:r>
              <a:rPr lang="es-ES" b="0" i="0" u="none" strike="noStrike" dirty="0">
                <a:solidFill>
                  <a:srgbClr val="2039C9"/>
                </a:solidFill>
                <a:effectLst/>
                <a:latin typeface="Helvetica Neue" panose="02000503000000020004" pitchFamily="2" charset="0"/>
              </a:rPr>
              <a:t>Peter Drucker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69367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510D99E-0485-CDFC-BBBE-CBDE10002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3038" y="1371600"/>
            <a:ext cx="3924562" cy="13144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sz="3100" dirty="0"/>
              <a:t>Inteligencia Artificial y Machine Learning</a:t>
            </a:r>
          </a:p>
        </p:txBody>
      </p:sp>
      <p:pic>
        <p:nvPicPr>
          <p:cNvPr id="5" name="Picture 4" descr="Tecnología y manos de robot">
            <a:extLst>
              <a:ext uri="{FF2B5EF4-FFF2-40B4-BE49-F238E27FC236}">
                <a16:creationId xmlns:a16="http://schemas.microsoft.com/office/drawing/2014/main" id="{4A8FC2AC-47AB-1536-EECD-9C7FCAA0F3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70" r="13508"/>
          <a:stretch/>
        </p:blipFill>
        <p:spPr>
          <a:xfrm>
            <a:off x="20" y="10"/>
            <a:ext cx="6512527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37121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47A706-36EE-AF92-97B9-FB242248D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0272" y="3240295"/>
            <a:ext cx="3924562" cy="3088460"/>
          </a:xfrm>
        </p:spPr>
        <p:txBody>
          <a:bodyPr>
            <a:normAutofit/>
          </a:bodyPr>
          <a:lstStyle/>
          <a:p>
            <a:r>
              <a:rPr lang="es-ES" dirty="0"/>
              <a:t>Para ello hemos tomado  fotos a lo largo de la ciudad antes y después de la instalación de los carriles segregados, tomando como referencia los mismos lugares y  las mismas fechas para no sesgar nuestro análisis.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710E39D-7193-D826-E916-AF0A4211537B}"/>
              </a:ext>
            </a:extLst>
          </p:cNvPr>
          <p:cNvSpPr txBox="1"/>
          <p:nvPr/>
        </p:nvSpPr>
        <p:spPr>
          <a:xfrm>
            <a:off x="8304674" y="2686043"/>
            <a:ext cx="183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Modo de Trabajo</a:t>
            </a:r>
          </a:p>
        </p:txBody>
      </p:sp>
    </p:spTree>
    <p:extLst>
      <p:ext uri="{BB962C8B-B14F-4D97-AF65-F5344CB8AC3E}">
        <p14:creationId xmlns:p14="http://schemas.microsoft.com/office/powerpoint/2010/main" val="3997118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gnifying glass on clear background">
            <a:extLst>
              <a:ext uri="{FF2B5EF4-FFF2-40B4-BE49-F238E27FC236}">
                <a16:creationId xmlns:a16="http://schemas.microsoft.com/office/drawing/2014/main" id="{B883108A-6831-AF0F-24B2-5F9C5E3FFC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E9D00D9-C4F5-471E-BE2C-126CB112A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1480AB-749C-A34C-6028-2190810D4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22" y="914400"/>
            <a:ext cx="5370026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¿</a:t>
            </a:r>
            <a:r>
              <a:rPr lang="en-US" dirty="0" err="1">
                <a:solidFill>
                  <a:srgbClr val="FFFFFF"/>
                </a:solidFill>
              </a:rPr>
              <a:t>Qué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hemos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utilizado</a:t>
            </a:r>
            <a:r>
              <a:rPr lang="en-US" dirty="0">
                <a:solidFill>
                  <a:srgbClr val="FFFFFF"/>
                </a:solidFill>
              </a:rPr>
              <a:t>?</a:t>
            </a: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YOLOv5 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(You Only Look Once)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6C4512-F901-4857-FEB5-3C380DC28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365" y="5035841"/>
            <a:ext cx="5115873" cy="1030134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b="1" spc="300" dirty="0">
                <a:solidFill>
                  <a:srgbClr val="FFFFFF"/>
                </a:solidFill>
              </a:rPr>
              <a:t>Un </a:t>
            </a:r>
            <a:r>
              <a:rPr lang="en-US" sz="1800" b="1" spc="300" dirty="0" err="1">
                <a:solidFill>
                  <a:srgbClr val="FFFFFF"/>
                </a:solidFill>
              </a:rPr>
              <a:t>algoritmo</a:t>
            </a:r>
            <a:r>
              <a:rPr lang="en-US" sz="1800" b="1" spc="300" dirty="0">
                <a:solidFill>
                  <a:srgbClr val="FFFFFF"/>
                </a:solidFill>
              </a:rPr>
              <a:t> </a:t>
            </a:r>
            <a:r>
              <a:rPr lang="en-US" sz="1800" b="1" spc="300" dirty="0" err="1">
                <a:solidFill>
                  <a:srgbClr val="FFFFFF"/>
                </a:solidFill>
              </a:rPr>
              <a:t>basado</a:t>
            </a:r>
            <a:r>
              <a:rPr lang="en-US" sz="1800" b="1" spc="300" dirty="0">
                <a:solidFill>
                  <a:srgbClr val="FFFFFF"/>
                </a:solidFill>
              </a:rPr>
              <a:t> </a:t>
            </a:r>
            <a:r>
              <a:rPr lang="en-US" sz="1800" b="1" spc="300" dirty="0" err="1">
                <a:solidFill>
                  <a:srgbClr val="FFFFFF"/>
                </a:solidFill>
              </a:rPr>
              <a:t>en</a:t>
            </a:r>
            <a:r>
              <a:rPr lang="en-US" sz="1800" b="1" spc="300" dirty="0">
                <a:solidFill>
                  <a:srgbClr val="FFFFFF"/>
                </a:solidFill>
              </a:rPr>
              <a:t> redes </a:t>
            </a:r>
            <a:r>
              <a:rPr lang="en-US" sz="1800" b="1" spc="300" dirty="0" err="1">
                <a:solidFill>
                  <a:srgbClr val="FFFFFF"/>
                </a:solidFill>
              </a:rPr>
              <a:t>convolucionales</a:t>
            </a:r>
            <a:r>
              <a:rPr lang="en-US" sz="1800" b="1" spc="300" dirty="0">
                <a:solidFill>
                  <a:srgbClr val="FFFFFF"/>
                </a:solidFill>
              </a:rPr>
              <a:t> (darknet) que </a:t>
            </a:r>
            <a:r>
              <a:rPr lang="en-US" sz="1800" b="1" spc="300" dirty="0" err="1">
                <a:solidFill>
                  <a:srgbClr val="FFFFFF"/>
                </a:solidFill>
              </a:rPr>
              <a:t>nos</a:t>
            </a:r>
            <a:r>
              <a:rPr lang="en-US" sz="1800" b="1" spc="300" dirty="0">
                <a:solidFill>
                  <a:srgbClr val="FFFFFF"/>
                </a:solidFill>
              </a:rPr>
              <a:t> </a:t>
            </a:r>
            <a:r>
              <a:rPr lang="en-US" sz="1800" b="1" spc="300" dirty="0" err="1">
                <a:solidFill>
                  <a:srgbClr val="FFFFFF"/>
                </a:solidFill>
              </a:rPr>
              <a:t>permite</a:t>
            </a:r>
            <a:r>
              <a:rPr lang="en-US" sz="1800" b="1" spc="300" dirty="0">
                <a:solidFill>
                  <a:srgbClr val="FFFFFF"/>
                </a:solidFill>
              </a:rPr>
              <a:t> la </a:t>
            </a:r>
            <a:r>
              <a:rPr lang="en-US" sz="1800" b="1" spc="300" dirty="0" err="1">
                <a:solidFill>
                  <a:srgbClr val="FFFFFF"/>
                </a:solidFill>
              </a:rPr>
              <a:t>deteccion</a:t>
            </a:r>
            <a:r>
              <a:rPr lang="en-US" sz="1800" b="1" spc="300" dirty="0">
                <a:solidFill>
                  <a:srgbClr val="FFFFFF"/>
                </a:solidFill>
              </a:rPr>
              <a:t> de </a:t>
            </a:r>
            <a:r>
              <a:rPr lang="en-US" sz="1800" b="1" spc="300" dirty="0" err="1">
                <a:solidFill>
                  <a:srgbClr val="FFFFFF"/>
                </a:solidFill>
              </a:rPr>
              <a:t>objetos</a:t>
            </a:r>
            <a:r>
              <a:rPr lang="en-US" sz="1800" b="1" spc="300" dirty="0">
                <a:solidFill>
                  <a:srgbClr val="FFFFFF"/>
                </a:solidFill>
              </a:rPr>
              <a:t> </a:t>
            </a:r>
            <a:r>
              <a:rPr lang="en-US" sz="1800" b="1" spc="300" dirty="0" err="1">
                <a:solidFill>
                  <a:srgbClr val="FFFFFF"/>
                </a:solidFill>
              </a:rPr>
              <a:t>en</a:t>
            </a:r>
            <a:r>
              <a:rPr lang="en-US" sz="1800" b="1" spc="300" dirty="0">
                <a:solidFill>
                  <a:srgbClr val="FFFFFF"/>
                </a:solidFill>
              </a:rPr>
              <a:t> </a:t>
            </a:r>
            <a:r>
              <a:rPr lang="en-US" sz="1800" b="1" spc="300" dirty="0" err="1">
                <a:solidFill>
                  <a:srgbClr val="FFFFFF"/>
                </a:solidFill>
              </a:rPr>
              <a:t>imagenes</a:t>
            </a:r>
            <a:r>
              <a:rPr lang="en-US" sz="1800" b="1" spc="300" dirty="0">
                <a:solidFill>
                  <a:srgbClr val="FFFFFF"/>
                </a:solidFill>
              </a:rPr>
              <a:t> o </a:t>
            </a:r>
            <a:r>
              <a:rPr lang="en-US" sz="1800" b="1" spc="300" dirty="0" err="1">
                <a:solidFill>
                  <a:srgbClr val="FFFFFF"/>
                </a:solidFill>
              </a:rPr>
              <a:t>vídeos</a:t>
            </a:r>
            <a:r>
              <a:rPr lang="en-US" sz="1800" b="1" spc="300" dirty="0">
                <a:solidFill>
                  <a:srgbClr val="FFFFFF"/>
                </a:solidFill>
              </a:rPr>
              <a:t> </a:t>
            </a:r>
            <a:r>
              <a:rPr lang="en-US" sz="1800" b="1" spc="300" dirty="0" err="1">
                <a:solidFill>
                  <a:srgbClr val="FFFFFF"/>
                </a:solidFill>
              </a:rPr>
              <a:t>en</a:t>
            </a:r>
            <a:r>
              <a:rPr lang="en-US" sz="1800" b="1" spc="300" dirty="0">
                <a:solidFill>
                  <a:srgbClr val="FFFFFF"/>
                </a:solidFill>
              </a:rPr>
              <a:t> </a:t>
            </a:r>
            <a:r>
              <a:rPr lang="en-US" sz="1800" b="1" spc="300" dirty="0" err="1">
                <a:solidFill>
                  <a:srgbClr val="FFFFFF"/>
                </a:solidFill>
              </a:rPr>
              <a:t>tiempo</a:t>
            </a:r>
            <a:r>
              <a:rPr lang="en-US" sz="1800" b="1" spc="300" dirty="0">
                <a:solidFill>
                  <a:srgbClr val="FFFFFF"/>
                </a:solidFill>
              </a:rPr>
              <a:t> real. 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75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976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ndado encima de placa base de ordenador">
            <a:extLst>
              <a:ext uri="{FF2B5EF4-FFF2-40B4-BE49-F238E27FC236}">
                <a16:creationId xmlns:a16="http://schemas.microsoft.com/office/drawing/2014/main" id="{9221DE54-9172-70F6-5A82-8A939803F3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F66B7C-69F6-439C-A508-14C94AF6B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61948" y="0"/>
            <a:ext cx="7230052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B0C0FD-2235-550E-68B9-7E02942FD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729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dirty="0" err="1">
                <a:solidFill>
                  <a:srgbClr val="FFFFFF"/>
                </a:solidFill>
              </a:rPr>
              <a:t>Posibilidades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detección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222043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690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537523-A212-0A03-0F34-3941C4023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Output de cada imagen por YOLO v5 – </a:t>
            </a:r>
            <a:br>
              <a:rPr lang="es-ES" dirty="0"/>
            </a:br>
            <a:r>
              <a:rPr lang="es-ES" dirty="0"/>
              <a:t>80 objetos</a:t>
            </a:r>
          </a:p>
        </p:txBody>
      </p:sp>
      <p:pic>
        <p:nvPicPr>
          <p:cNvPr id="4" name="Marcador de contenido 21" descr="Imagen que contiene medidor, foto, teléfono&#10;&#10;Descripción generada automáticamente">
            <a:extLst>
              <a:ext uri="{FF2B5EF4-FFF2-40B4-BE49-F238E27FC236}">
                <a16:creationId xmlns:a16="http://schemas.microsoft.com/office/drawing/2014/main" id="{73241493-AD6B-0D3B-C743-ADC3AA79F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908112"/>
            <a:ext cx="1520577" cy="3089275"/>
          </a:xfrm>
          <a:prstGeom prst="rect">
            <a:avLst/>
          </a:prstGeom>
        </p:spPr>
      </p:pic>
      <p:pic>
        <p:nvPicPr>
          <p:cNvPr id="5" name="Marcador de contenido 4" descr="Imagen que contiene medidor, camino, foto, teléfono&#10;&#10;Descripción generada automáticamente">
            <a:extLst>
              <a:ext uri="{FF2B5EF4-FFF2-40B4-BE49-F238E27FC236}">
                <a16:creationId xmlns:a16="http://schemas.microsoft.com/office/drawing/2014/main" id="{EC0D0117-4F5D-6070-774B-797585D7E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76176" y="2908112"/>
            <a:ext cx="1520577" cy="3089275"/>
          </a:xfrm>
          <a:prstGeom prst="rect">
            <a:avLst/>
          </a:prstGeom>
        </p:spPr>
      </p:pic>
      <p:pic>
        <p:nvPicPr>
          <p:cNvPr id="7" name="Imagen 6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7C36AA94-574A-1F38-9FC6-C356A3CFC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241" y="2269184"/>
            <a:ext cx="4167635" cy="412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93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59A9681A-2486-4655-A876-E26402CA2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Marcador de contenido 29" descr="Imagen de la pantalla de una carretera&#10;&#10;Descripción generada automáticamente">
            <a:extLst>
              <a:ext uri="{FF2B5EF4-FFF2-40B4-BE49-F238E27FC236}">
                <a16:creationId xmlns:a16="http://schemas.microsoft.com/office/drawing/2014/main" id="{B48575E6-3359-0FB0-50EE-51D0BD200F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 l="6665" r="-1" b="-1"/>
          <a:stretch/>
        </p:blipFill>
        <p:spPr>
          <a:xfrm>
            <a:off x="404140" y="215153"/>
            <a:ext cx="11427263" cy="6427694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C9BB6818-31C2-4340-98F8-64FF7F46A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5EEA06-3F48-F152-F5FA-08BEEB352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600"/>
            <a:ext cx="5758629" cy="26968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Representamos los objetos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57" name="Straight Connector 51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016183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AnalogousFromRegularSeedLeftStep">
      <a:dk1>
        <a:srgbClr val="000000"/>
      </a:dk1>
      <a:lt1>
        <a:srgbClr val="FFFFFF"/>
      </a:lt1>
      <a:dk2>
        <a:srgbClr val="1B2830"/>
      </a:dk2>
      <a:lt2>
        <a:srgbClr val="F0F3F1"/>
      </a:lt2>
      <a:accent1>
        <a:srgbClr val="E32D9B"/>
      </a:accent1>
      <a:accent2>
        <a:srgbClr val="CD1BD1"/>
      </a:accent2>
      <a:accent3>
        <a:srgbClr val="932DE3"/>
      </a:accent3>
      <a:accent4>
        <a:srgbClr val="4E36D6"/>
      </a:accent4>
      <a:accent5>
        <a:srgbClr val="2D5EE3"/>
      </a:accent5>
      <a:accent6>
        <a:srgbClr val="1B98D1"/>
      </a:accent6>
      <a:hlink>
        <a:srgbClr val="349C5D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42B0E7C6-1071-483F-A575-9AF7EE1B96AC}" vid="{E18014FF-B132-4F63-9D72-5B85E99D641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508</Words>
  <Application>Microsoft Macintosh PowerPoint</Application>
  <PresentationFormat>Panorámica</PresentationFormat>
  <Paragraphs>62</Paragraphs>
  <Slides>20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7" baseType="lpstr">
      <vt:lpstr>Arial</vt:lpstr>
      <vt:lpstr>Calibri</vt:lpstr>
      <vt:lpstr>Grandview Display</vt:lpstr>
      <vt:lpstr>Helvetica Neue</vt:lpstr>
      <vt:lpstr>Roboto</vt:lpstr>
      <vt:lpstr>verdana</vt:lpstr>
      <vt:lpstr>DashVTI</vt:lpstr>
      <vt:lpstr>Presentación de PowerPoint</vt:lpstr>
      <vt:lpstr>CARRIL BICI SEGREGADO</vt:lpstr>
      <vt:lpstr>¿Mejora realmente la movilidad en las ciudades y en los cascos urbanos? </vt:lpstr>
      <vt:lpstr>Objetivo</vt:lpstr>
      <vt:lpstr>Inteligencia Artificial y Machine Learning</vt:lpstr>
      <vt:lpstr>¿Qué hemos utilizado?  YOLOv5  (You Only Look Once)</vt:lpstr>
      <vt:lpstr>Posibilidades de detección</vt:lpstr>
      <vt:lpstr>Output de cada imagen por YOLO v5 –  80 objetos</vt:lpstr>
      <vt:lpstr>Representamos los objetos</vt:lpstr>
      <vt:lpstr>Presentación de PowerPoint</vt:lpstr>
      <vt:lpstr>Agrupación de los datos</vt:lpstr>
      <vt:lpstr>Analizamos con un KMeans sí hay imágenes erróneas (division en dos clusters) </vt:lpstr>
      <vt:lpstr>Presentación de PowerPoint</vt:lpstr>
      <vt:lpstr>Dataframe agrupado de los OBJETOS</vt:lpstr>
      <vt:lpstr>Análisis de objetos presentes en nuestra base de datos</vt:lpstr>
      <vt:lpstr>¿Mejora realmente la movilidad en las ciudades y en los cascos urbanos?</vt:lpstr>
      <vt:lpstr>Evolución nivel  de coches en la ciudad</vt:lpstr>
      <vt:lpstr>Evolución nivel  de bicicletas en la ciudad</vt:lpstr>
      <vt:lpstr>CONCLUSIÓN  ¿Realmente ha supuesto la implementación del carril  una mejora en la movilidad de las ciudades? 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Israel Hervías Higueras</dc:creator>
  <cp:lastModifiedBy>Israel Hervías Higueras</cp:lastModifiedBy>
  <cp:revision>21</cp:revision>
  <dcterms:created xsi:type="dcterms:W3CDTF">2023-01-24T16:30:54Z</dcterms:created>
  <dcterms:modified xsi:type="dcterms:W3CDTF">2023-01-27T10:38:54Z</dcterms:modified>
</cp:coreProperties>
</file>